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17"/>
  </p:notesMasterIdLst>
  <p:sldIdLst>
    <p:sldId id="256" r:id="rId2"/>
    <p:sldId id="405" r:id="rId3"/>
    <p:sldId id="404" r:id="rId4"/>
    <p:sldId id="407" r:id="rId5"/>
    <p:sldId id="406" r:id="rId6"/>
    <p:sldId id="408" r:id="rId7"/>
    <p:sldId id="409" r:id="rId8"/>
    <p:sldId id="410" r:id="rId9"/>
    <p:sldId id="286" r:id="rId10"/>
    <p:sldId id="261" r:id="rId11"/>
    <p:sldId id="377" r:id="rId12"/>
    <p:sldId id="397" r:id="rId13"/>
    <p:sldId id="398" r:id="rId14"/>
    <p:sldId id="399" r:id="rId15"/>
    <p:sldId id="396" r:id="rId16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4">
          <p15:clr>
            <a:srgbClr val="A4A3A4"/>
          </p15:clr>
        </p15:guide>
        <p15:guide id="2" orient="horz" pos="4162">
          <p15:clr>
            <a:srgbClr val="A4A3A4"/>
          </p15:clr>
        </p15:guide>
        <p15:guide id="3" orient="horz" pos="731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 pos="3775">
          <p15:clr>
            <a:srgbClr val="A4A3A4"/>
          </p15:clr>
        </p15:guide>
        <p15:guide id="6" pos="1446">
          <p15:clr>
            <a:srgbClr val="A4A3A4"/>
          </p15:clr>
        </p15:guide>
        <p15:guide id="7" pos="158">
          <p15:clr>
            <a:srgbClr val="A4A3A4"/>
          </p15:clr>
        </p15:guide>
        <p15:guide id="8" pos="5602">
          <p15:clr>
            <a:srgbClr val="A4A3A4"/>
          </p15:clr>
        </p15:guide>
        <p15:guide id="9" pos="4314">
          <p15:clr>
            <a:srgbClr val="A4A3A4"/>
          </p15:clr>
        </p15:guide>
        <p15:guide id="10" pos="4218">
          <p15:clr>
            <a:srgbClr val="A4A3A4"/>
          </p15:clr>
        </p15:guide>
        <p15:guide id="11" pos="2929">
          <p15:clr>
            <a:srgbClr val="A4A3A4"/>
          </p15:clr>
        </p15:guide>
        <p15:guide id="12" pos="2831">
          <p15:clr>
            <a:srgbClr val="A4A3A4"/>
          </p15:clr>
        </p15:guide>
        <p15:guide id="13" pos="1544">
          <p15:clr>
            <a:srgbClr val="A4A3A4"/>
          </p15:clr>
        </p15:guide>
        <p15:guide id="14" pos="292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FF00FF"/>
    <a:srgbClr val="CC0066"/>
    <a:srgbClr val="FF7C80"/>
    <a:srgbClr val="FFCC99"/>
    <a:srgbClr val="FFCCFF"/>
    <a:srgbClr val="C8C8C8"/>
    <a:srgbClr val="3F9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3" autoAdjust="0"/>
    <p:restoredTop sz="94660"/>
  </p:normalViewPr>
  <p:slideViewPr>
    <p:cSldViewPr snapToObjects="1" showGuides="1">
      <p:cViewPr>
        <p:scale>
          <a:sx n="60" d="100"/>
          <a:sy n="60" d="100"/>
        </p:scale>
        <p:origin x="-1422" y="-168"/>
      </p:cViewPr>
      <p:guideLst>
        <p:guide orient="horz" pos="164"/>
        <p:guide orient="horz" pos="4162"/>
        <p:guide orient="horz" pos="731"/>
        <p:guide orient="horz" pos="799"/>
        <p:guide orient="horz" pos="3775"/>
        <p:guide pos="1446"/>
        <p:guide pos="158"/>
        <p:guide pos="5602"/>
        <p:guide pos="4314"/>
        <p:guide pos="4218"/>
        <p:guide pos="2929"/>
        <p:guide pos="2831"/>
        <p:guide pos="1544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7" d="100"/>
          <a:sy n="57" d="100"/>
        </p:scale>
        <p:origin x="280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C5E0D-B76F-47A8-91B1-C71AD6BE59C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EC2AB-FD5C-4EF7-AF8D-FB95907AF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7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2AB-FD5C-4EF7-AF8D-FB95907AF3A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19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91D3C7-90DE-48B5-B8C2-9BC11DF1740D}" type="slidenum">
              <a:rPr lang="zh-TW" altLang="en-US" sz="1300" smtClean="0"/>
              <a:pPr eaLnBrk="1" hangingPunct="1"/>
              <a:t>4</a:t>
            </a:fld>
            <a:endParaRPr lang="en-US" altLang="zh-TW" sz="1300" dirty="0" smtClean="0"/>
          </a:p>
        </p:txBody>
      </p:sp>
      <p:sp>
        <p:nvSpPr>
          <p:cNvPr id="413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</p:spPr>
        <p:txBody>
          <a:bodyPr/>
          <a:lstStyle/>
          <a:p>
            <a:pPr eaLnBrk="1" hangingPunct="1"/>
            <a:endParaRPr lang="ko-KR" altLang="en-US" dirty="0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91D3C7-90DE-48B5-B8C2-9BC11DF1740D}" type="slidenum">
              <a:rPr lang="zh-TW" altLang="en-US" sz="1300" smtClean="0"/>
              <a:pPr eaLnBrk="1" hangingPunct="1"/>
              <a:t>5</a:t>
            </a:fld>
            <a:endParaRPr lang="en-US" altLang="zh-TW" sz="1300" dirty="0" smtClean="0"/>
          </a:p>
        </p:txBody>
      </p:sp>
      <p:sp>
        <p:nvSpPr>
          <p:cNvPr id="413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</p:spPr>
        <p:txBody>
          <a:bodyPr/>
          <a:lstStyle/>
          <a:p>
            <a:pPr eaLnBrk="1" hangingPunct="1"/>
            <a:endParaRPr lang="ko-KR" altLang="en-US" dirty="0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6625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91D3C7-90DE-48B5-B8C2-9BC11DF1740D}" type="slidenum">
              <a:rPr lang="zh-TW" altLang="en-US" sz="1300" smtClean="0"/>
              <a:pPr eaLnBrk="1" hangingPunct="1"/>
              <a:t>7</a:t>
            </a:fld>
            <a:endParaRPr lang="en-US" altLang="zh-TW" sz="1300" dirty="0" smtClean="0"/>
          </a:p>
        </p:txBody>
      </p:sp>
      <p:sp>
        <p:nvSpPr>
          <p:cNvPr id="413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</p:spPr>
        <p:txBody>
          <a:bodyPr/>
          <a:lstStyle/>
          <a:p>
            <a:pPr eaLnBrk="1" hangingPunct="1"/>
            <a:endParaRPr lang="ko-KR" altLang="en-US" dirty="0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938" y="381000"/>
            <a:ext cx="7543800" cy="234391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938" y="2913889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86938" y="2819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578" y="188599"/>
            <a:ext cx="66198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68422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42623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78"/>
            <a:ext cx="9144000" cy="510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520" y="495764"/>
            <a:ext cx="6445251" cy="666452"/>
          </a:xfrm>
        </p:spPr>
        <p:txBody>
          <a:bodyPr>
            <a:noAutofit/>
          </a:bodyPr>
          <a:lstStyle>
            <a:lvl1pPr>
              <a:lnSpc>
                <a:spcPct val="91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4204580"/>
            <a:ext cx="8893175" cy="0"/>
          </a:xfrm>
          <a:prstGeom prst="line">
            <a:avLst/>
          </a:prstGeom>
          <a:ln w="215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D_FLD_DocumentDate"/>
          <p:cNvSpPr/>
          <p:nvPr userDrawn="1"/>
        </p:nvSpPr>
        <p:spPr>
          <a:xfrm>
            <a:off x="249520" y="3862800"/>
            <a:ext cx="6446555" cy="3312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lv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rgbClr val="3F9C35"/>
              </a:buClr>
              <a:buFont typeface="Wingdings 2" pitchFamily="18" charset="2"/>
              <a:buNone/>
            </a:pPr>
            <a:endParaRPr lang="en-GB" sz="1600" b="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SD_FLD_Author"/>
          <p:cNvSpPr txBox="1">
            <a:spLocks noChangeArrowheads="1"/>
          </p:cNvSpPr>
          <p:nvPr userDrawn="1"/>
        </p:nvSpPr>
        <p:spPr bwMode="auto">
          <a:xfrm>
            <a:off x="250823" y="3574800"/>
            <a:ext cx="6445252" cy="2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rgbClr val="3F9C35"/>
              </a:buClr>
              <a:buFont typeface="Wingdings 2" pitchFamily="18" charset="2"/>
              <a:buNone/>
            </a:pPr>
            <a:endParaRPr lang="en-GB" altLang="ja-JP" sz="1600" b="1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SD_FLD_BusinessAreaName"/>
          <p:cNvSpPr/>
          <p:nvPr userDrawn="1"/>
        </p:nvSpPr>
        <p:spPr>
          <a:xfrm>
            <a:off x="250823" y="1396800"/>
            <a:ext cx="6445252" cy="21614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algn="l" defTabSz="914400" rtl="0" eaLnBrk="1" latinLnBrk="0" hangingPunct="1">
              <a:lnSpc>
                <a:spcPct val="113000"/>
              </a:lnSpc>
              <a:spcBef>
                <a:spcPts val="600"/>
              </a:spcBef>
            </a:pPr>
            <a:endParaRPr lang="en-GB" sz="1200" b="1" kern="1200" cap="all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250825" y="2420888"/>
            <a:ext cx="6445250" cy="648072"/>
          </a:xfrm>
        </p:spPr>
        <p:txBody>
          <a:bodyPr/>
          <a:lstStyle>
            <a:lvl1pPr marL="0" indent="0" algn="l" defTabSz="914400" rtl="0" eaLnBrk="1" latinLnBrk="0" hangingPunct="1">
              <a:buNone/>
              <a:defRPr lang="en-US" sz="1600" b="1" kern="1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29" name="SD_FLD_Draft" hidden="1"/>
          <p:cNvSpPr txBox="1">
            <a:spLocks noChangeArrowheads="1"/>
          </p:cNvSpPr>
          <p:nvPr userDrawn="1"/>
        </p:nvSpPr>
        <p:spPr bwMode="auto">
          <a:xfrm>
            <a:off x="3811588" y="6012000"/>
            <a:ext cx="1511300" cy="2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/>
          <a:p>
            <a:pPr algn="ctr">
              <a:spcBef>
                <a:spcPct val="50000"/>
              </a:spcBef>
            </a:pPr>
            <a:r>
              <a:rPr lang="en-GB" altLang="ja-JP" sz="1600" b="0" cap="all" baseline="0">
                <a:solidFill>
                  <a:srgbClr val="C4262E"/>
                </a:solidFill>
                <a:ea typeface="ＭＳ Ｐゴシック" charset="-128"/>
                <a:cs typeface="Arial" charset="0"/>
              </a:rPr>
              <a:t>Draft</a:t>
            </a:r>
            <a:endParaRPr lang="en-GB" altLang="ja-JP" sz="1600" b="0" cap="all" baseline="0" dirty="0">
              <a:solidFill>
                <a:srgbClr val="C4262E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24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7"/>
          <p:cNvSpPr/>
          <p:nvPr userDrawn="1"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</p:spPr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>
            <a:lvl1pPr>
              <a:defRPr sz="1400"/>
            </a:lvl1pPr>
          </a:lstStyle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879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43888" y="6362700"/>
            <a:ext cx="755650" cy="323850"/>
          </a:xfrm>
          <a:prstGeom prst="bracketPair">
            <a:avLst>
              <a:gd name="adj" fmla="val 0"/>
            </a:avLst>
          </a:prstGeom>
        </p:spPr>
        <p:txBody>
          <a:bodyPr/>
          <a:lstStyle/>
          <a:p>
            <a:pPr algn="r"/>
            <a:fld id="{243FA89B-2F9C-4072-B9AE-5A400E5F6266}" type="slidenum">
              <a:rPr lang="en-GB" sz="1200">
                <a:solidFill>
                  <a:srgbClr val="839EC2"/>
                </a:solidFill>
                <a:latin typeface="Franklin Gothic Book" pitchFamily="34" charset="0"/>
              </a:rPr>
              <a:pPr algn="r"/>
              <a:t>‹#›</a:t>
            </a:fld>
            <a:endParaRPr lang="en-GB" sz="1200">
              <a:solidFill>
                <a:srgbClr val="839EC2"/>
              </a:solidFill>
              <a:latin typeface="Franklin Gothic Book" pitchFamily="34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gradFill>
            <a:gsLst>
              <a:gs pos="100000">
                <a:srgbClr val="004987"/>
              </a:gs>
              <a:gs pos="0">
                <a:srgbClr val="447C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43888" y="6362700"/>
            <a:ext cx="755650" cy="323850"/>
          </a:xfrm>
          <a:prstGeom prst="bracketPair">
            <a:avLst>
              <a:gd name="adj" fmla="val 0"/>
            </a:avLst>
          </a:prstGeom>
        </p:spPr>
        <p:txBody>
          <a:bodyPr/>
          <a:lstStyle/>
          <a:p>
            <a:pPr algn="r"/>
            <a:fld id="{00C52993-B742-4287-992B-3FADED2E6F6B}" type="slidenum">
              <a:rPr lang="en-GB" sz="1200">
                <a:solidFill>
                  <a:srgbClr val="839EC2"/>
                </a:solidFill>
                <a:latin typeface="Franklin Gothic Book" pitchFamily="34" charset="0"/>
              </a:rPr>
              <a:pPr algn="r"/>
              <a:t>‹#›</a:t>
            </a:fld>
            <a:endParaRPr lang="en-GB" sz="1200">
              <a:solidFill>
                <a:srgbClr val="839EC2"/>
              </a:solidFill>
              <a:latin typeface="Franklin Gothic Book" pitchFamily="34" charset="0"/>
            </a:endParaRPr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5959475"/>
            <a:ext cx="3556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4956" y="1611044"/>
            <a:ext cx="8147240" cy="40502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288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슬라이드 번호 개체 틀 28"/>
          <p:cNvSpPr>
            <a:spLocks noGrp="1"/>
          </p:cNvSpPr>
          <p:nvPr userDrawn="1">
            <p:ph type="sldNum" sz="quarter" idx="12"/>
            <p:custDataLst>
              <p:tags r:id="rId1"/>
            </p:custDataLst>
          </p:nvPr>
        </p:nvSpPr>
        <p:spPr bwMode="gray">
          <a:xfrm>
            <a:off x="4284626" y="6525349"/>
            <a:ext cx="574748" cy="188911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33936384-6829-4736-91C5-B78CFB86700B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아리따-돋움(OTF)-Medium"/>
                <a:ea typeface="아리따-돋움(OTF)-Medium"/>
                <a:sym typeface="아리따-돋움(OTF)-Medium"/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  <a:latin typeface="아리따-돋움(OTF)-Medium"/>
              <a:ea typeface="아리따-돋움(OTF)-Medium"/>
              <a:sym typeface="아리따-돋움(OTF)-Medium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날짜 개체 틀 1"/>
          <p:cNvSpPr txBox="1">
            <a:spLocks/>
          </p:cNvSpPr>
          <p:nvPr userDrawn="1"/>
        </p:nvSpPr>
        <p:spPr>
          <a:xfrm>
            <a:off x="169169" y="6597352"/>
            <a:ext cx="1450504" cy="260648"/>
          </a:xfrm>
          <a:prstGeom prst="rect">
            <a:avLst/>
          </a:prstGeom>
        </p:spPr>
        <p:txBody>
          <a:bodyPr vert="horz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29C409-D849-4DE6-8898-945946AF6957}" type="datetime1">
              <a:rPr kumimoji="0" lang="ko-KR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2019-02-26</a:t>
            </a:fld>
            <a:endParaRPr kumimoji="0" lang="en-US" altLang="ko-KR" sz="1000" b="1" i="0" u="none" strike="noStrike" kern="1200" cap="none" spc="0" normalizeH="0" baseline="0" noProof="0" dirty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7" name="바닥글 개체 틀 2"/>
          <p:cNvSpPr txBox="1">
            <a:spLocks/>
          </p:cNvSpPr>
          <p:nvPr userDrawn="1"/>
        </p:nvSpPr>
        <p:spPr>
          <a:xfrm>
            <a:off x="2667000" y="6597352"/>
            <a:ext cx="3352800" cy="260648"/>
          </a:xfrm>
          <a:prstGeom prst="rect">
            <a:avLst/>
          </a:prstGeom>
        </p:spPr>
        <p:txBody>
          <a:bodyPr vert="horz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Copy Right 2014 GTMI</a:t>
            </a:r>
          </a:p>
        </p:txBody>
      </p:sp>
      <p:sp>
        <p:nvSpPr>
          <p:cNvPr id="9" name="슬라이드 번호 개체 틀 3"/>
          <p:cNvSpPr txBox="1">
            <a:spLocks/>
          </p:cNvSpPr>
          <p:nvPr userDrawn="1"/>
        </p:nvSpPr>
        <p:spPr>
          <a:xfrm>
            <a:off x="8532441" y="6597352"/>
            <a:ext cx="611560" cy="260648"/>
          </a:xfrm>
          <a:prstGeom prst="rect">
            <a:avLst/>
          </a:prstGeom>
        </p:spPr>
        <p:txBody>
          <a:bodyPr vert="horz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2AED99-7FB4-404E-8A97-64753DCE42EC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제목 1"/>
          <p:cNvSpPr>
            <a:spLocks noGrp="1"/>
          </p:cNvSpPr>
          <p:nvPr>
            <p:ph type="title" hasCustomPrompt="1"/>
          </p:nvPr>
        </p:nvSpPr>
        <p:spPr>
          <a:xfrm>
            <a:off x="611560" y="2780928"/>
            <a:ext cx="7772400" cy="566739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1874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86605"/>
            <a:ext cx="66198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83209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80196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95400"/>
            <a:ext cx="370332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295401"/>
            <a:ext cx="370332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그림 22" descr="한국안전심리개발원-로고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2895600" cy="447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65492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80196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219200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55482"/>
            <a:ext cx="370332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219200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55482"/>
            <a:ext cx="370332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47701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4408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12414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 sz="1400"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31019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32539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84596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801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219200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A07366-CB75-4AA8-9E5B-928B849F427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14300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95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2" r:id="rId12"/>
    <p:sldLayoutId id="2147483833" r:id="rId13"/>
  </p:sldLayoutIdLst>
  <p:hf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01650" y="2057400"/>
            <a:ext cx="8536029" cy="1295400"/>
          </a:xfrm>
        </p:spPr>
        <p:txBody>
          <a:bodyPr/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Risk Assessment </a:t>
            </a:r>
            <a:br>
              <a:rPr lang="en-US" altLang="ko-K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</a:br>
            <a:r>
              <a:rPr lang="en-US" altLang="ko-K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</a:rPr>
              <a:t>using What-IF Checklist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1371600" y="3737317"/>
            <a:ext cx="6781800" cy="58556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lang="en-US" sz="1600" b="1" kern="1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tx1"/>
              </a:buClr>
            </a:pPr>
            <a:r>
              <a:rPr lang="en-US" altLang="ko-KR" sz="5400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Group Discussion </a:t>
            </a:r>
            <a:endParaRPr lang="ko-KR" altLang="en-US" sz="5400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1261456" cy="365125"/>
          </a:xfrm>
        </p:spPr>
        <p:txBody>
          <a:bodyPr/>
          <a:lstStyle/>
          <a:p>
            <a:r>
              <a:rPr lang="en-GB" dirty="0"/>
              <a:t>1</a:t>
            </a: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439738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OPCW Organisation for the Prohibition of Chemical Weap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937" y="614361"/>
            <a:ext cx="48990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9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1413856" cy="365125"/>
          </a:xfrm>
        </p:spPr>
        <p:txBody>
          <a:bodyPr/>
          <a:lstStyle/>
          <a:p>
            <a:fld id="{5BA07366-CB75-4AA8-9E5B-928B849F427C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625382"/>
            <a:ext cx="6510944" cy="44346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Four Group  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311244"/>
              </p:ext>
            </p:extLst>
          </p:nvPr>
        </p:nvGraphicFramePr>
        <p:xfrm>
          <a:off x="381000" y="1068847"/>
          <a:ext cx="8382000" cy="34939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28800"/>
                <a:gridCol w="2362200"/>
                <a:gridCol w="2209800"/>
                <a:gridCol w="1981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2753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94193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429753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11313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455153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64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1413856" cy="365125"/>
          </a:xfrm>
        </p:spPr>
        <p:txBody>
          <a:bodyPr/>
          <a:lstStyle/>
          <a:p>
            <a:fld id="{5BA07366-CB75-4AA8-9E5B-928B849F427C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625382"/>
            <a:ext cx="6510944" cy="44346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Group 1_Question No.1 to 11 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제목 2"/>
          <p:cNvSpPr txBox="1">
            <a:spLocks/>
          </p:cNvSpPr>
          <p:nvPr/>
        </p:nvSpPr>
        <p:spPr>
          <a:xfrm>
            <a:off x="152400" y="1295400"/>
            <a:ext cx="8839200" cy="4800600"/>
          </a:xfrm>
          <a:prstGeom prst="rect">
            <a:avLst/>
          </a:prstGeom>
          <a:solidFill>
            <a:srgbClr val="FFCC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en-US" altLang="ko-KR" sz="2600" dirty="0">
                <a:latin typeface="Arial" pitchFamily="34" charset="0"/>
                <a:cs typeface="Arial" pitchFamily="34" charset="0"/>
              </a:rPr>
              <a:t>The flexible hose is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leaked </a:t>
            </a:r>
            <a:r>
              <a:rPr lang="en-US" altLang="ko-KR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which release Chlorine gas.</a:t>
            </a:r>
          </a:p>
          <a:p>
            <a:pPr>
              <a:lnSpc>
                <a:spcPct val="100000"/>
              </a:lnSpc>
            </a:pP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en-US" altLang="ko-KR" sz="2600" dirty="0">
                <a:latin typeface="Arial" pitchFamily="34" charset="0"/>
                <a:cs typeface="Arial" pitchFamily="34" charset="0"/>
              </a:rPr>
              <a:t>. Raw materials freezes in the pipe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lines.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 3. Raw materials freezes in the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tank.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 4. The tank truck is hooked up to a wrong tank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 5. The truck is not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grounded.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 6. Unloading point is damaged by reversing tank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truck.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 7. The tank truck collided before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loading.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 8. The tank truck is not wheel choked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 9. The driver start the trunk when the loading is not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finished.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10. The pump is leaked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11. The pump can not be started.</a:t>
            </a:r>
            <a:endParaRPr lang="en-US" altLang="ko-KR" sz="2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1413856" cy="365125"/>
          </a:xfrm>
        </p:spPr>
        <p:txBody>
          <a:bodyPr/>
          <a:lstStyle/>
          <a:p>
            <a:fld id="{5BA07366-CB75-4AA8-9E5B-928B849F427C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625382"/>
            <a:ext cx="6510944" cy="44346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Group 2_Question No.12 to 22 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제목 2"/>
          <p:cNvSpPr txBox="1">
            <a:spLocks/>
          </p:cNvSpPr>
          <p:nvPr/>
        </p:nvSpPr>
        <p:spPr>
          <a:xfrm>
            <a:off x="152400" y="1295400"/>
            <a:ext cx="8839200" cy="480060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altLang="ko-KR" sz="2600" dirty="0">
                <a:latin typeface="Arial" pitchFamily="34" charset="0"/>
                <a:cs typeface="Arial" pitchFamily="34" charset="0"/>
              </a:rPr>
              <a:t>. How is vapor of the truck tank vented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13. The pump can not be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stopped.</a:t>
            </a:r>
          </a:p>
          <a:p>
            <a:pPr>
              <a:lnSpc>
                <a:spcPct val="100000"/>
              </a:lnSpc>
            </a:pP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altLang="ko-KR" sz="2600" dirty="0">
                <a:latin typeface="Arial" pitchFamily="34" charset="0"/>
                <a:cs typeface="Arial" pitchFamily="34" charset="0"/>
              </a:rPr>
              <a:t>. The pipe from pump to the tank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leak.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15. Over pressure of the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pipe.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16. The level sensor reads lower than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actual.</a:t>
            </a:r>
          </a:p>
          <a:p>
            <a:pPr>
              <a:lnSpc>
                <a:spcPct val="100000"/>
              </a:lnSpc>
            </a:pP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en-US" altLang="ko-KR" sz="2600" dirty="0">
                <a:latin typeface="Arial" pitchFamily="34" charset="0"/>
                <a:cs typeface="Arial" pitchFamily="34" charset="0"/>
              </a:rPr>
              <a:t>. The level sensor reads higher than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actual.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18. The conservation vent is plugged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19. The tank is leaked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20. Other material is remained in the tank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21. The bottom valve of tank fail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open.</a:t>
            </a:r>
          </a:p>
          <a:p>
            <a:pPr>
              <a:lnSpc>
                <a:spcPct val="100000"/>
              </a:lnSpc>
            </a:pP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en-US" altLang="ko-KR" sz="2600" dirty="0">
                <a:latin typeface="Arial" pitchFamily="34" charset="0"/>
                <a:cs typeface="Arial" pitchFamily="34" charset="0"/>
              </a:rPr>
              <a:t>. The bottom valve of tank is open during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loading.</a:t>
            </a:r>
          </a:p>
        </p:txBody>
      </p:sp>
    </p:spTree>
    <p:extLst>
      <p:ext uri="{BB962C8B-B14F-4D97-AF65-F5344CB8AC3E}">
        <p14:creationId xmlns:p14="http://schemas.microsoft.com/office/powerpoint/2010/main" val="333227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1413856" cy="365125"/>
          </a:xfrm>
        </p:spPr>
        <p:txBody>
          <a:bodyPr/>
          <a:lstStyle/>
          <a:p>
            <a:fld id="{5BA07366-CB75-4AA8-9E5B-928B849F427C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625382"/>
            <a:ext cx="6510944" cy="44346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Group 3_Question No.23 to 33 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제목 2"/>
          <p:cNvSpPr txBox="1">
            <a:spLocks/>
          </p:cNvSpPr>
          <p:nvPr/>
        </p:nvSpPr>
        <p:spPr>
          <a:xfrm>
            <a:off x="152400" y="1068847"/>
            <a:ext cx="8839200" cy="5390939"/>
          </a:xfrm>
          <a:prstGeom prst="rect">
            <a:avLst/>
          </a:prstGeom>
          <a:solidFill>
            <a:srgbClr val="FF7C8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23. The bottom valve of tank is closed during feed to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altLang="ko-KR" sz="2600" dirty="0">
                <a:latin typeface="Arial" pitchFamily="34" charset="0"/>
                <a:cs typeface="Arial" pitchFamily="34" charset="0"/>
              </a:rPr>
              <a:t>distillation column. </a:t>
            </a:r>
            <a:endParaRPr lang="en-US" altLang="ko-KR" sz="2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24. There is external fire around the tanks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25. The dike capacity is not enough to hold the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spilled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     material.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26. The dike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leaks.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27. The valve in front of the pump is closed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28. The drain valve is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open.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29. The valve behind the pump is closed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30. The check valve fails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31. Pump unable to start during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operation.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32. The pump is leaked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33. The tank run empty during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unloading.</a:t>
            </a:r>
          </a:p>
        </p:txBody>
      </p:sp>
    </p:spTree>
    <p:extLst>
      <p:ext uri="{BB962C8B-B14F-4D97-AF65-F5344CB8AC3E}">
        <p14:creationId xmlns:p14="http://schemas.microsoft.com/office/powerpoint/2010/main" val="189225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1413856" cy="365125"/>
          </a:xfrm>
        </p:spPr>
        <p:txBody>
          <a:bodyPr/>
          <a:lstStyle/>
          <a:p>
            <a:fld id="{5BA07366-CB75-4AA8-9E5B-928B849F427C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625382"/>
            <a:ext cx="6510944" cy="44346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Group 4_Question No.34 to 44 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제목 2"/>
          <p:cNvSpPr txBox="1">
            <a:spLocks/>
          </p:cNvSpPr>
          <p:nvPr/>
        </p:nvSpPr>
        <p:spPr>
          <a:xfrm>
            <a:off x="152400" y="1221247"/>
            <a:ext cx="8839200" cy="4722353"/>
          </a:xfrm>
          <a:prstGeom prst="rect">
            <a:avLst/>
          </a:prstGeom>
          <a:solidFill>
            <a:srgbClr val="FFCC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34</a:t>
            </a:r>
            <a:r>
              <a:rPr lang="en-US" altLang="ko-KR" sz="2600" dirty="0">
                <a:latin typeface="Arial" pitchFamily="34" charset="0"/>
                <a:cs typeface="Arial" pitchFamily="34" charset="0"/>
              </a:rPr>
              <a:t>. The flow transmitter reads lower than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actual.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35. The flow transmitter reads higher than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actual.</a:t>
            </a:r>
          </a:p>
          <a:p>
            <a:pPr>
              <a:lnSpc>
                <a:spcPct val="100000"/>
              </a:lnSpc>
            </a:pP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en-US" altLang="ko-KR" sz="2600" dirty="0">
                <a:latin typeface="Arial" pitchFamily="34" charset="0"/>
                <a:cs typeface="Arial" pitchFamily="34" charset="0"/>
              </a:rPr>
              <a:t>. The instrument air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loss.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37. The wrong installation of pump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was propelled.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38. The control valve fails open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39. The control valves can not  be closed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40. The leakage of the pipe downstream of the pump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41. The vent location of conservation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was vented.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42. The tank collapse due to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vacuum.</a:t>
            </a:r>
          </a:p>
          <a:p>
            <a:pPr>
              <a:lnSpc>
                <a:spcPct val="100000"/>
              </a:lnSpc>
            </a:pP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43</a:t>
            </a:r>
            <a:r>
              <a:rPr lang="en-US" altLang="ko-KR" sz="2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No grounding </a:t>
            </a:r>
            <a:r>
              <a:rPr lang="en-US" altLang="ko-KR" sz="26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tank.</a:t>
            </a:r>
          </a:p>
          <a:p>
            <a:pPr>
              <a:lnSpc>
                <a:spcPct val="100000"/>
              </a:lnSpc>
            </a:pPr>
            <a:r>
              <a:rPr lang="en-US" altLang="ko-KR" sz="2600" dirty="0">
                <a:latin typeface="Arial" pitchFamily="34" charset="0"/>
                <a:cs typeface="Arial" pitchFamily="34" charset="0"/>
              </a:rPr>
              <a:t>44. There's internal and external corrosion of </a:t>
            </a:r>
            <a:r>
              <a:rPr lang="en-US" altLang="ko-KR" sz="2600" dirty="0" smtClean="0">
                <a:latin typeface="Arial" pitchFamily="34" charset="0"/>
                <a:cs typeface="Arial" pitchFamily="34" charset="0"/>
              </a:rPr>
              <a:t>pipes.</a:t>
            </a:r>
          </a:p>
        </p:txBody>
      </p:sp>
    </p:spTree>
    <p:extLst>
      <p:ext uri="{BB962C8B-B14F-4D97-AF65-F5344CB8AC3E}">
        <p14:creationId xmlns:p14="http://schemas.microsoft.com/office/powerpoint/2010/main" val="3759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1979613" y="2205038"/>
            <a:ext cx="50355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>
              <a:defRPr sz="14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777777"/>
              </a:buClr>
              <a:defRPr sz="14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777777"/>
              </a:buClr>
              <a:defRPr sz="14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777777"/>
              </a:buClr>
              <a:defRPr sz="14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777777"/>
              </a:buClr>
              <a:defRPr sz="14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en-US" sz="8000">
                <a:latin typeface="Arial" pitchFamily="34" charset="0"/>
              </a:rPr>
              <a:t>Thank You</a:t>
            </a:r>
          </a:p>
          <a:p>
            <a:endParaRPr lang="en-US" altLang="en-US" sz="2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직사각형 5"/>
          <p:cNvSpPr>
            <a:spLocks noChangeArrowheads="1"/>
          </p:cNvSpPr>
          <p:nvPr/>
        </p:nvSpPr>
        <p:spPr bwMode="auto">
          <a:xfrm>
            <a:off x="228600" y="4876800"/>
            <a:ext cx="876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b="1" dirty="0" smtClean="0">
                <a:solidFill>
                  <a:srgbClr val="0000CC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Safety work is must to do in your life.</a:t>
            </a:r>
          </a:p>
          <a:p>
            <a:pPr>
              <a:lnSpc>
                <a:spcPct val="150000"/>
              </a:lnSpc>
            </a:pPr>
            <a:r>
              <a:rPr lang="en-US" altLang="ko-KR" sz="3200" b="1" dirty="0" smtClean="0">
                <a:solidFill>
                  <a:srgbClr val="0000CC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Safety work is wanted to do in your life. </a:t>
            </a:r>
            <a:endParaRPr lang="ko-KR" altLang="en-US" sz="3200" b="1" dirty="0">
              <a:solidFill>
                <a:srgbClr val="0000CC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아래쪽 화살표 4"/>
          <p:cNvSpPr/>
          <p:nvPr/>
        </p:nvSpPr>
        <p:spPr>
          <a:xfrm>
            <a:off x="4787900" y="2924175"/>
            <a:ext cx="360363" cy="50482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ko-KR" dirty="0" smtClean="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7" name="아래쪽 화살표 6"/>
          <p:cNvSpPr/>
          <p:nvPr/>
        </p:nvSpPr>
        <p:spPr>
          <a:xfrm>
            <a:off x="3411538" y="2060575"/>
            <a:ext cx="368300" cy="431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ko-KR" dirty="0" smtClean="0">
              <a:solidFill>
                <a:srgbClr val="FFFFFF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2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719136" y="2590800"/>
            <a:ext cx="7891463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6600" dirty="0" smtClean="0">
                <a:latin typeface="Arial" pitchFamily="34" charset="0"/>
                <a:cs typeface="Arial" pitchFamily="34" charset="0"/>
              </a:rPr>
              <a:t>Incident</a:t>
            </a:r>
            <a:br>
              <a:rPr lang="en-US" altLang="ko-KR" sz="6600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sz="6600" dirty="0" smtClean="0">
                <a:latin typeface="Arial" pitchFamily="34" charset="0"/>
                <a:cs typeface="Arial" pitchFamily="34" charset="0"/>
              </a:rPr>
              <a:t>by Chlorine Gas</a:t>
            </a:r>
          </a:p>
        </p:txBody>
      </p:sp>
      <p:sp>
        <p:nvSpPr>
          <p:cNvPr id="4" name="Slide Number Placeholder 7"/>
          <p:cNvSpPr txBox="1">
            <a:spLocks noGrp="1"/>
          </p:cNvSpPr>
          <p:nvPr/>
        </p:nvSpPr>
        <p:spPr bwMode="auto">
          <a:xfrm>
            <a:off x="4333875" y="6477000"/>
            <a:ext cx="542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fld id="{B4786BDF-E520-4A36-8B92-3DF1C9064F2E}" type="slidenum">
              <a:rPr lang="ko-KR" altLang="en-US" sz="1200" b="1">
                <a:cs typeface="Arial" charset="0"/>
              </a:rPr>
              <a:pPr algn="ctr" eaLnBrk="1" hangingPunct="1"/>
              <a:t>3</a:t>
            </a:fld>
            <a:endParaRPr lang="en-US" altLang="ko-KR" sz="12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467600" y="6459786"/>
            <a:ext cx="1490056" cy="365125"/>
          </a:xfrm>
        </p:spPr>
        <p:txBody>
          <a:bodyPr/>
          <a:lstStyle/>
          <a:p>
            <a:fld id="{5BA07366-CB75-4AA8-9E5B-928B849F427C}" type="slidenum">
              <a:rPr lang="en-GB" sz="1600" b="1" smtClean="0">
                <a:solidFill>
                  <a:srgbClr val="0000CC"/>
                </a:solidFill>
              </a:rPr>
              <a:pPr/>
              <a:t>4</a:t>
            </a:fld>
            <a:endParaRPr lang="en-GB" sz="1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86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" y="0"/>
            <a:ext cx="913611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1490056" cy="365125"/>
          </a:xfrm>
        </p:spPr>
        <p:txBody>
          <a:bodyPr/>
          <a:lstStyle/>
          <a:p>
            <a:fld id="{5BA07366-CB75-4AA8-9E5B-928B849F427C}" type="slidenum">
              <a:rPr lang="en-GB" sz="1800" b="1" smtClean="0">
                <a:solidFill>
                  <a:srgbClr val="0000CC"/>
                </a:solidFill>
              </a:rPr>
              <a:pPr/>
              <a:t>5</a:t>
            </a:fld>
            <a:endParaRPr lang="en-GB" sz="1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78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719136" y="2638097"/>
            <a:ext cx="7891463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6600" dirty="0" smtClean="0">
                <a:latin typeface="Arial" pitchFamily="34" charset="0"/>
                <a:cs typeface="Arial" pitchFamily="34" charset="0"/>
              </a:rPr>
              <a:t>Process Description</a:t>
            </a:r>
          </a:p>
        </p:txBody>
      </p:sp>
      <p:sp>
        <p:nvSpPr>
          <p:cNvPr id="4" name="Slide Number Placeholder 7"/>
          <p:cNvSpPr txBox="1">
            <a:spLocks noGrp="1"/>
          </p:cNvSpPr>
          <p:nvPr/>
        </p:nvSpPr>
        <p:spPr bwMode="auto">
          <a:xfrm>
            <a:off x="4333875" y="6477000"/>
            <a:ext cx="542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fld id="{B4786BDF-E520-4A36-8B92-3DF1C9064F2E}" type="slidenum">
              <a:rPr lang="ko-KR" altLang="en-US" sz="1200" b="1">
                <a:cs typeface="Arial" charset="0"/>
              </a:rPr>
              <a:pPr algn="ctr" eaLnBrk="1" hangingPunct="1"/>
              <a:t>6</a:t>
            </a:fld>
            <a:endParaRPr lang="en-US" altLang="ko-KR" sz="12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2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1490056" cy="365125"/>
          </a:xfrm>
        </p:spPr>
        <p:txBody>
          <a:bodyPr/>
          <a:lstStyle/>
          <a:p>
            <a:fld id="{5BA07366-CB75-4AA8-9E5B-928B849F427C}" type="slidenum">
              <a:rPr lang="en-GB" sz="1800" b="1" smtClean="0">
                <a:solidFill>
                  <a:srgbClr val="0000CC"/>
                </a:solidFill>
              </a:rPr>
              <a:pPr/>
              <a:t>7</a:t>
            </a:fld>
            <a:endParaRPr lang="en-GB" sz="1800" b="1" dirty="0">
              <a:solidFill>
                <a:srgbClr val="0000CC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타원 1"/>
          <p:cNvSpPr/>
          <p:nvPr/>
        </p:nvSpPr>
        <p:spPr>
          <a:xfrm>
            <a:off x="0" y="2667000"/>
            <a:ext cx="3505200" cy="3200400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8392" y="3428999"/>
            <a:ext cx="5087007" cy="327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052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719136" y="2638096"/>
            <a:ext cx="7891463" cy="1857703"/>
          </a:xfrm>
        </p:spPr>
        <p:txBody>
          <a:bodyPr>
            <a:normAutofit/>
          </a:bodyPr>
          <a:lstStyle/>
          <a:p>
            <a:pPr algn="ctr"/>
            <a:r>
              <a:rPr lang="en-US" altLang="ko-KR" sz="6600" dirty="0" smtClean="0">
                <a:latin typeface="Arial" pitchFamily="34" charset="0"/>
                <a:cs typeface="Arial" pitchFamily="34" charset="0"/>
              </a:rPr>
              <a:t>Group Discussion</a:t>
            </a:r>
            <a:br>
              <a:rPr lang="en-US" altLang="ko-KR" sz="6600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sz="6600" dirty="0" smtClean="0">
                <a:latin typeface="Arial" pitchFamily="34" charset="0"/>
                <a:cs typeface="Arial" pitchFamily="34" charset="0"/>
              </a:rPr>
              <a:t>Process</a:t>
            </a:r>
          </a:p>
        </p:txBody>
      </p:sp>
      <p:sp>
        <p:nvSpPr>
          <p:cNvPr id="4" name="Slide Number Placeholder 7"/>
          <p:cNvSpPr txBox="1">
            <a:spLocks noGrp="1"/>
          </p:cNvSpPr>
          <p:nvPr/>
        </p:nvSpPr>
        <p:spPr bwMode="auto">
          <a:xfrm>
            <a:off x="4333875" y="6477000"/>
            <a:ext cx="542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fld id="{B4786BDF-E520-4A36-8B92-3DF1C9064F2E}" type="slidenum">
              <a:rPr lang="ko-KR" altLang="en-US" sz="1200" b="1">
                <a:cs typeface="Arial" charset="0"/>
              </a:rPr>
              <a:pPr algn="ctr" eaLnBrk="1" hangingPunct="1"/>
              <a:t>8</a:t>
            </a:fld>
            <a:endParaRPr lang="en-US" altLang="ko-KR" sz="12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2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1490056" cy="365125"/>
          </a:xfrm>
        </p:spPr>
        <p:txBody>
          <a:bodyPr/>
          <a:lstStyle/>
          <a:p>
            <a:fld id="{5BA07366-CB75-4AA8-9E5B-928B849F427C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625382"/>
            <a:ext cx="6510944" cy="44346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Group Discussion Process 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제목 2"/>
          <p:cNvSpPr txBox="1">
            <a:spLocks/>
          </p:cNvSpPr>
          <p:nvPr/>
        </p:nvSpPr>
        <p:spPr>
          <a:xfrm>
            <a:off x="533400" y="1259512"/>
            <a:ext cx="8153400" cy="49126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en-US" altLang="ko-KR" sz="3200" b="1" dirty="0" smtClean="0">
                <a:latin typeface="Arial" pitchFamily="34" charset="0"/>
                <a:cs typeface="Arial" pitchFamily="34" charset="0"/>
              </a:rPr>
              <a:t> 1. Divide Four Group</a:t>
            </a:r>
          </a:p>
          <a:p>
            <a:pPr>
              <a:lnSpc>
                <a:spcPct val="160000"/>
              </a:lnSpc>
            </a:pPr>
            <a:r>
              <a:rPr lang="en-US" altLang="ko-K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3200" b="1" dirty="0" smtClean="0">
                <a:latin typeface="Arial" pitchFamily="34" charset="0"/>
                <a:cs typeface="Arial" pitchFamily="34" charset="0"/>
              </a:rPr>
              <a:t>2. Refresh for Risk Assessment Tool</a:t>
            </a:r>
          </a:p>
          <a:p>
            <a:pPr>
              <a:lnSpc>
                <a:spcPct val="160000"/>
              </a:lnSpc>
            </a:pPr>
            <a:r>
              <a:rPr lang="en-US" altLang="ko-K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3200" b="1" dirty="0" smtClean="0">
                <a:latin typeface="Arial" pitchFamily="34" charset="0"/>
                <a:cs typeface="Arial" pitchFamily="34" charset="0"/>
              </a:rPr>
              <a:t>    - Task Risk Assessment</a:t>
            </a:r>
          </a:p>
          <a:p>
            <a:pPr>
              <a:lnSpc>
                <a:spcPct val="160000"/>
              </a:lnSpc>
            </a:pPr>
            <a:r>
              <a:rPr lang="en-US" altLang="ko-K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3200" b="1" dirty="0" smtClean="0">
                <a:latin typeface="Arial" pitchFamily="34" charset="0"/>
                <a:cs typeface="Arial" pitchFamily="34" charset="0"/>
              </a:rPr>
              <a:t>3. Decide the group leader &amp; scriber</a:t>
            </a:r>
          </a:p>
          <a:p>
            <a:pPr>
              <a:lnSpc>
                <a:spcPct val="160000"/>
              </a:lnSpc>
            </a:pPr>
            <a:r>
              <a:rPr lang="en-US" altLang="ko-K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3200" b="1" dirty="0" smtClean="0">
                <a:latin typeface="Arial" pitchFamily="34" charset="0"/>
                <a:cs typeface="Arial" pitchFamily="34" charset="0"/>
              </a:rPr>
              <a:t>4. Discussion &amp; Assessment</a:t>
            </a:r>
          </a:p>
          <a:p>
            <a:pPr>
              <a:lnSpc>
                <a:spcPct val="160000"/>
              </a:lnSpc>
            </a:pPr>
            <a:r>
              <a:rPr lang="en-US" altLang="ko-K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3200" b="1" dirty="0" smtClean="0">
                <a:latin typeface="Arial" pitchFamily="34" charset="0"/>
                <a:cs typeface="Arial" pitchFamily="34" charset="0"/>
              </a:rPr>
              <a:t>5. Prepare the report </a:t>
            </a:r>
          </a:p>
          <a:p>
            <a:pPr>
              <a:lnSpc>
                <a:spcPct val="160000"/>
              </a:lnSpc>
            </a:pPr>
            <a:r>
              <a:rPr lang="en-US" altLang="ko-K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3200" b="1" dirty="0" smtClean="0">
                <a:latin typeface="Arial" pitchFamily="34" charset="0"/>
                <a:cs typeface="Arial" pitchFamily="34" charset="0"/>
              </a:rPr>
              <a:t>6. Presentation by the leader  </a:t>
            </a:r>
          </a:p>
        </p:txBody>
      </p:sp>
    </p:spTree>
    <p:extLst>
      <p:ext uri="{BB962C8B-B14F-4D97-AF65-F5344CB8AC3E}">
        <p14:creationId xmlns:p14="http://schemas.microsoft.com/office/powerpoint/2010/main" val="1322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M6F1hRvbEqHFVzO3pfStQ"/>
</p:tagLst>
</file>

<file path=ppt/theme/theme1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추억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2806</TotalTime>
  <Words>568</Words>
  <Application>Microsoft Office PowerPoint</Application>
  <PresentationFormat>화면 슬라이드 쇼(4:3)</PresentationFormat>
  <Paragraphs>88</Paragraphs>
  <Slides>15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추억</vt:lpstr>
      <vt:lpstr>Risk Assessment  using What-IF Checklist</vt:lpstr>
      <vt:lpstr>PowerPoint 프레젠테이션</vt:lpstr>
      <vt:lpstr>Incident by Chlorine Gas</vt:lpstr>
      <vt:lpstr>PowerPoint 프레젠테이션</vt:lpstr>
      <vt:lpstr>PowerPoint 프레젠테이션</vt:lpstr>
      <vt:lpstr>Process Description</vt:lpstr>
      <vt:lpstr>PowerPoint 프레젠테이션</vt:lpstr>
      <vt:lpstr>Group Discussion Process</vt:lpstr>
      <vt:lpstr>Group Discussion Process </vt:lpstr>
      <vt:lpstr>Four Group  </vt:lpstr>
      <vt:lpstr>Group 1_Question No.1 to 11 </vt:lpstr>
      <vt:lpstr>Group 2_Question No.12 to 22 </vt:lpstr>
      <vt:lpstr>Group 3_Question No.23 to 33 </vt:lpstr>
      <vt:lpstr>Group 4_Question No.34 to 44 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김한기</dc:creator>
  <cp:lastModifiedBy>김한기</cp:lastModifiedBy>
  <cp:revision>222</cp:revision>
  <cp:lastPrinted>2017-03-20T01:08:43Z</cp:lastPrinted>
  <dcterms:created xsi:type="dcterms:W3CDTF">2016-08-02T09:30:54Z</dcterms:created>
  <dcterms:modified xsi:type="dcterms:W3CDTF">2019-02-26T14:25:41Z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sdIsCodeFreeTemplate">
    <vt:lpwstr>True</vt:lpwstr>
  </property>
</Properties>
</file>